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notesMasterIdLst>
    <p:notesMasterId r:id="rId17"/>
  </p:notesMasterIdLst>
  <p:sldIdLst>
    <p:sldId id="256" r:id="rId2"/>
    <p:sldId id="262" r:id="rId3"/>
    <p:sldId id="264" r:id="rId4"/>
    <p:sldId id="266" r:id="rId5"/>
    <p:sldId id="273" r:id="rId6"/>
    <p:sldId id="258" r:id="rId7"/>
    <p:sldId id="269" r:id="rId8"/>
    <p:sldId id="260" r:id="rId9"/>
    <p:sldId id="278" r:id="rId10"/>
    <p:sldId id="270" r:id="rId11"/>
    <p:sldId id="271" r:id="rId12"/>
    <p:sldId id="272" r:id="rId13"/>
    <p:sldId id="275" r:id="rId14"/>
    <p:sldId id="277" r:id="rId15"/>
    <p:sldId id="27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CA0CFF-A1A4-45DF-8409-431884AA7980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498AC82-E42F-457B-80EB-891B8DE1A6ED}">
      <dgm:prSet phldrT="[Text]"/>
      <dgm:spPr/>
      <dgm:t>
        <a:bodyPr/>
        <a:lstStyle/>
        <a:p>
          <a:r>
            <a:rPr lang="en-US" dirty="0" smtClean="0"/>
            <a:t>Downloading data </a:t>
          </a:r>
          <a:endParaRPr lang="en-US" dirty="0"/>
        </a:p>
      </dgm:t>
    </dgm:pt>
    <dgm:pt modelId="{A515AE85-A98C-4B6F-9908-8AD5B081150F}" type="parTrans" cxnId="{F8873873-DDE2-496B-8E54-31C1AACC8A97}">
      <dgm:prSet/>
      <dgm:spPr/>
      <dgm:t>
        <a:bodyPr/>
        <a:lstStyle/>
        <a:p>
          <a:endParaRPr lang="en-US"/>
        </a:p>
      </dgm:t>
    </dgm:pt>
    <dgm:pt modelId="{C81A6AE6-748B-4B2C-9BF0-1E6CBF270B98}" type="sibTrans" cxnId="{F8873873-DDE2-496B-8E54-31C1AACC8A97}">
      <dgm:prSet/>
      <dgm:spPr/>
      <dgm:t>
        <a:bodyPr/>
        <a:lstStyle/>
        <a:p>
          <a:endParaRPr lang="en-US"/>
        </a:p>
      </dgm:t>
    </dgm:pt>
    <dgm:pt modelId="{AC4A3EBE-C7BF-4151-A9D1-48767A05898A}">
      <dgm:prSet phldrT="[Text]"/>
      <dgm:spPr/>
      <dgm:t>
        <a:bodyPr/>
        <a:lstStyle/>
        <a:p>
          <a:r>
            <a:rPr lang="en-US" dirty="0" smtClean="0"/>
            <a:t>Compiling and arranging data </a:t>
          </a:r>
          <a:endParaRPr lang="en-US" dirty="0"/>
        </a:p>
      </dgm:t>
    </dgm:pt>
    <dgm:pt modelId="{9808A216-EBED-4C5A-9EBD-89A055215B77}" type="parTrans" cxnId="{E51B51A9-80BE-4BAC-80C0-F8E0377D1BDF}">
      <dgm:prSet/>
      <dgm:spPr/>
      <dgm:t>
        <a:bodyPr/>
        <a:lstStyle/>
        <a:p>
          <a:endParaRPr lang="en-US"/>
        </a:p>
      </dgm:t>
    </dgm:pt>
    <dgm:pt modelId="{BDF3F1C9-5933-40AB-9978-892CD5E15FF4}" type="sibTrans" cxnId="{E51B51A9-80BE-4BAC-80C0-F8E0377D1BDF}">
      <dgm:prSet/>
      <dgm:spPr/>
      <dgm:t>
        <a:bodyPr/>
        <a:lstStyle/>
        <a:p>
          <a:endParaRPr lang="en-US"/>
        </a:p>
      </dgm:t>
    </dgm:pt>
    <dgm:pt modelId="{28792517-C371-49A3-8BC1-904E4E554D45}">
      <dgm:prSet phldrT="[Text]"/>
      <dgm:spPr/>
      <dgm:t>
        <a:bodyPr/>
        <a:lstStyle/>
        <a:p>
          <a:r>
            <a:rPr lang="en-US" dirty="0" smtClean="0"/>
            <a:t>Joining data with the shapefile </a:t>
          </a:r>
          <a:endParaRPr lang="en-US" dirty="0"/>
        </a:p>
      </dgm:t>
    </dgm:pt>
    <dgm:pt modelId="{2F270DC8-C156-4FD1-AEB9-545F0B5EC6D7}" type="parTrans" cxnId="{0443C580-02F2-4F8F-B883-48C85A533496}">
      <dgm:prSet/>
      <dgm:spPr/>
      <dgm:t>
        <a:bodyPr/>
        <a:lstStyle/>
        <a:p>
          <a:endParaRPr lang="en-US"/>
        </a:p>
      </dgm:t>
    </dgm:pt>
    <dgm:pt modelId="{8666B4B9-ABEC-4A5F-A30B-E321A43C912B}" type="sibTrans" cxnId="{0443C580-02F2-4F8F-B883-48C85A533496}">
      <dgm:prSet/>
      <dgm:spPr/>
      <dgm:t>
        <a:bodyPr/>
        <a:lstStyle/>
        <a:p>
          <a:endParaRPr lang="en-US"/>
        </a:p>
      </dgm:t>
    </dgm:pt>
    <dgm:pt modelId="{24F00EA7-F151-4150-BB5B-B2710A2B31A2}" type="pres">
      <dgm:prSet presAssocID="{E3CA0CFF-A1A4-45DF-8409-431884AA7980}" presName="Name0" presStyleCnt="0">
        <dgm:presLayoutVars>
          <dgm:dir/>
          <dgm:animLvl val="lvl"/>
          <dgm:resizeHandles val="exact"/>
        </dgm:presLayoutVars>
      </dgm:prSet>
      <dgm:spPr/>
    </dgm:pt>
    <dgm:pt modelId="{D6F521B0-ED3C-4308-82EB-D0AE8C10DC46}" type="pres">
      <dgm:prSet presAssocID="{E498AC82-E42F-457B-80EB-891B8DE1A6E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649790-5864-4ADD-9672-EFA859AAE5E3}" type="pres">
      <dgm:prSet presAssocID="{C81A6AE6-748B-4B2C-9BF0-1E6CBF270B98}" presName="parTxOnlySpace" presStyleCnt="0"/>
      <dgm:spPr/>
    </dgm:pt>
    <dgm:pt modelId="{B01E650F-A92F-4A74-8633-A28631F2FC4C}" type="pres">
      <dgm:prSet presAssocID="{AC4A3EBE-C7BF-4151-A9D1-48767A05898A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A25874-F617-44D3-9BE9-12D41B492D36}" type="pres">
      <dgm:prSet presAssocID="{BDF3F1C9-5933-40AB-9978-892CD5E15FF4}" presName="parTxOnlySpace" presStyleCnt="0"/>
      <dgm:spPr/>
    </dgm:pt>
    <dgm:pt modelId="{F485823E-71A4-4A6C-81B4-0A928DFC3905}" type="pres">
      <dgm:prSet presAssocID="{28792517-C371-49A3-8BC1-904E4E554D45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51B51A9-80BE-4BAC-80C0-F8E0377D1BDF}" srcId="{E3CA0CFF-A1A4-45DF-8409-431884AA7980}" destId="{AC4A3EBE-C7BF-4151-A9D1-48767A05898A}" srcOrd="1" destOrd="0" parTransId="{9808A216-EBED-4C5A-9EBD-89A055215B77}" sibTransId="{BDF3F1C9-5933-40AB-9978-892CD5E15FF4}"/>
    <dgm:cxn modelId="{131F4B9A-4653-4AE2-90E6-275608F30D86}" type="presOf" srcId="{E498AC82-E42F-457B-80EB-891B8DE1A6ED}" destId="{D6F521B0-ED3C-4308-82EB-D0AE8C10DC46}" srcOrd="0" destOrd="0" presId="urn:microsoft.com/office/officeart/2005/8/layout/chevron1"/>
    <dgm:cxn modelId="{ED5B42A7-2FCD-4AB8-8C40-79E6B996B720}" type="presOf" srcId="{E3CA0CFF-A1A4-45DF-8409-431884AA7980}" destId="{24F00EA7-F151-4150-BB5B-B2710A2B31A2}" srcOrd="0" destOrd="0" presId="urn:microsoft.com/office/officeart/2005/8/layout/chevron1"/>
    <dgm:cxn modelId="{F8873873-DDE2-496B-8E54-31C1AACC8A97}" srcId="{E3CA0CFF-A1A4-45DF-8409-431884AA7980}" destId="{E498AC82-E42F-457B-80EB-891B8DE1A6ED}" srcOrd="0" destOrd="0" parTransId="{A515AE85-A98C-4B6F-9908-8AD5B081150F}" sibTransId="{C81A6AE6-748B-4B2C-9BF0-1E6CBF270B98}"/>
    <dgm:cxn modelId="{54737413-35F1-4725-9888-AB2A66365137}" type="presOf" srcId="{28792517-C371-49A3-8BC1-904E4E554D45}" destId="{F485823E-71A4-4A6C-81B4-0A928DFC3905}" srcOrd="0" destOrd="0" presId="urn:microsoft.com/office/officeart/2005/8/layout/chevron1"/>
    <dgm:cxn modelId="{9531FFAA-4A85-4F41-8813-2EB5C304165D}" type="presOf" srcId="{AC4A3EBE-C7BF-4151-A9D1-48767A05898A}" destId="{B01E650F-A92F-4A74-8633-A28631F2FC4C}" srcOrd="0" destOrd="0" presId="urn:microsoft.com/office/officeart/2005/8/layout/chevron1"/>
    <dgm:cxn modelId="{0443C580-02F2-4F8F-B883-48C85A533496}" srcId="{E3CA0CFF-A1A4-45DF-8409-431884AA7980}" destId="{28792517-C371-49A3-8BC1-904E4E554D45}" srcOrd="2" destOrd="0" parTransId="{2F270DC8-C156-4FD1-AEB9-545F0B5EC6D7}" sibTransId="{8666B4B9-ABEC-4A5F-A30B-E321A43C912B}"/>
    <dgm:cxn modelId="{E5514236-392E-4901-B9C3-225CDAB5C0E7}" type="presParOf" srcId="{24F00EA7-F151-4150-BB5B-B2710A2B31A2}" destId="{D6F521B0-ED3C-4308-82EB-D0AE8C10DC46}" srcOrd="0" destOrd="0" presId="urn:microsoft.com/office/officeart/2005/8/layout/chevron1"/>
    <dgm:cxn modelId="{36C412B0-7C68-4F16-BECF-7482FBF42B01}" type="presParOf" srcId="{24F00EA7-F151-4150-BB5B-B2710A2B31A2}" destId="{ED649790-5864-4ADD-9672-EFA859AAE5E3}" srcOrd="1" destOrd="0" presId="urn:microsoft.com/office/officeart/2005/8/layout/chevron1"/>
    <dgm:cxn modelId="{4A1A62D4-31AC-4A9D-856E-C2EE90B3AAE1}" type="presParOf" srcId="{24F00EA7-F151-4150-BB5B-B2710A2B31A2}" destId="{B01E650F-A92F-4A74-8633-A28631F2FC4C}" srcOrd="2" destOrd="0" presId="urn:microsoft.com/office/officeart/2005/8/layout/chevron1"/>
    <dgm:cxn modelId="{7654B839-E218-4B4F-B9F2-6538F46C0952}" type="presParOf" srcId="{24F00EA7-F151-4150-BB5B-B2710A2B31A2}" destId="{37A25874-F617-44D3-9BE9-12D41B492D36}" srcOrd="3" destOrd="0" presId="urn:microsoft.com/office/officeart/2005/8/layout/chevron1"/>
    <dgm:cxn modelId="{0ADC65ED-71BB-48DE-B2EA-B455C6D5AB7A}" type="presParOf" srcId="{24F00EA7-F151-4150-BB5B-B2710A2B31A2}" destId="{F485823E-71A4-4A6C-81B4-0A928DFC3905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CA0CFF-A1A4-45DF-8409-431884AA7980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E498AC82-E42F-457B-80EB-891B8DE1A6ED}">
      <dgm:prSet phldrT="[Text]" custT="1"/>
      <dgm:spPr/>
      <dgm:t>
        <a:bodyPr/>
        <a:lstStyle/>
        <a:p>
          <a:r>
            <a:rPr 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Joining the excel  data with the shapefile </a:t>
          </a:r>
          <a:endParaRPr lang="en-US" sz="16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515AE85-A98C-4B6F-9908-8AD5B081150F}" type="parTrans" cxnId="{F8873873-DDE2-496B-8E54-31C1AACC8A97}">
      <dgm:prSet/>
      <dgm:spPr/>
      <dgm:t>
        <a:bodyPr/>
        <a:lstStyle/>
        <a:p>
          <a:endParaRPr lang="en-US"/>
        </a:p>
      </dgm:t>
    </dgm:pt>
    <dgm:pt modelId="{C81A6AE6-748B-4B2C-9BF0-1E6CBF270B98}" type="sibTrans" cxnId="{F8873873-DDE2-496B-8E54-31C1AACC8A97}">
      <dgm:prSet/>
      <dgm:spPr/>
      <dgm:t>
        <a:bodyPr/>
        <a:lstStyle/>
        <a:p>
          <a:endParaRPr lang="en-US"/>
        </a:p>
      </dgm:t>
    </dgm:pt>
    <dgm:pt modelId="{AC4A3EBE-C7BF-4151-A9D1-48767A05898A}">
      <dgm:prSet phldrT="[Text]" custT="1"/>
      <dgm:spPr/>
      <dgm:t>
        <a:bodyPr/>
        <a:lstStyle/>
        <a:p>
          <a:r>
            <a:rPr 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Exporting the data and saving it as a separate shapefile</a:t>
          </a:r>
          <a:endParaRPr lang="en-US" sz="16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808A216-EBED-4C5A-9EBD-89A055215B77}" type="parTrans" cxnId="{E51B51A9-80BE-4BAC-80C0-F8E0377D1BDF}">
      <dgm:prSet/>
      <dgm:spPr/>
      <dgm:t>
        <a:bodyPr/>
        <a:lstStyle/>
        <a:p>
          <a:endParaRPr lang="en-US"/>
        </a:p>
      </dgm:t>
    </dgm:pt>
    <dgm:pt modelId="{BDF3F1C9-5933-40AB-9978-892CD5E15FF4}" type="sibTrans" cxnId="{E51B51A9-80BE-4BAC-80C0-F8E0377D1BDF}">
      <dgm:prSet/>
      <dgm:spPr/>
      <dgm:t>
        <a:bodyPr/>
        <a:lstStyle/>
        <a:p>
          <a:endParaRPr lang="en-US"/>
        </a:p>
      </dgm:t>
    </dgm:pt>
    <dgm:pt modelId="{800BE611-6B63-41B2-862E-7E1539511BD3}">
      <dgm:prSet phldrT="[Text]" custT="1"/>
      <dgm:spPr/>
      <dgm:t>
        <a:bodyPr/>
        <a:lstStyle/>
        <a:p>
          <a:r>
            <a:rPr 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Create Thematic map on ArcMap for reference</a:t>
          </a:r>
          <a:endParaRPr lang="en-US" sz="16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6E82BE-FB5F-4753-A442-BD6F4EE916B5}" type="parTrans" cxnId="{18FB6E94-DF03-46D6-AEB1-F88364AF4DA1}">
      <dgm:prSet/>
      <dgm:spPr/>
      <dgm:t>
        <a:bodyPr/>
        <a:lstStyle/>
        <a:p>
          <a:endParaRPr lang="en-US"/>
        </a:p>
      </dgm:t>
    </dgm:pt>
    <dgm:pt modelId="{EFE6099D-1BD8-4F7E-8599-9978DB354BF0}" type="sibTrans" cxnId="{18FB6E94-DF03-46D6-AEB1-F88364AF4DA1}">
      <dgm:prSet/>
      <dgm:spPr/>
      <dgm:t>
        <a:bodyPr/>
        <a:lstStyle/>
        <a:p>
          <a:endParaRPr lang="en-US"/>
        </a:p>
      </dgm:t>
    </dgm:pt>
    <dgm:pt modelId="{24F00EA7-F151-4150-BB5B-B2710A2B31A2}" type="pres">
      <dgm:prSet presAssocID="{E3CA0CFF-A1A4-45DF-8409-431884AA7980}" presName="Name0" presStyleCnt="0">
        <dgm:presLayoutVars>
          <dgm:dir/>
          <dgm:animLvl val="lvl"/>
          <dgm:resizeHandles val="exact"/>
        </dgm:presLayoutVars>
      </dgm:prSet>
      <dgm:spPr/>
    </dgm:pt>
    <dgm:pt modelId="{D6F521B0-ED3C-4308-82EB-D0AE8C10DC46}" type="pres">
      <dgm:prSet presAssocID="{E498AC82-E42F-457B-80EB-891B8DE1A6E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649790-5864-4ADD-9672-EFA859AAE5E3}" type="pres">
      <dgm:prSet presAssocID="{C81A6AE6-748B-4B2C-9BF0-1E6CBF270B98}" presName="parTxOnlySpace" presStyleCnt="0"/>
      <dgm:spPr/>
    </dgm:pt>
    <dgm:pt modelId="{B01E650F-A92F-4A74-8633-A28631F2FC4C}" type="pres">
      <dgm:prSet presAssocID="{AC4A3EBE-C7BF-4151-A9D1-48767A05898A}" presName="parTxOnly" presStyleLbl="node1" presStyleIdx="1" presStyleCnt="3" custLinFactNeighborX="-21894" custLinFactNeighborY="-76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A25874-F617-44D3-9BE9-12D41B492D36}" type="pres">
      <dgm:prSet presAssocID="{BDF3F1C9-5933-40AB-9978-892CD5E15FF4}" presName="parTxOnlySpace" presStyleCnt="0"/>
      <dgm:spPr/>
    </dgm:pt>
    <dgm:pt modelId="{6DF5B281-8F08-48CE-A6AF-01AF74F0F2A7}" type="pres">
      <dgm:prSet presAssocID="{800BE611-6B63-41B2-862E-7E1539511BD3}" presName="parTxOnly" presStyleLbl="node1" presStyleIdx="2" presStyleCnt="3" custLinFactNeighborX="-25462" custLinFactNeighborY="76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FB9D29A-BA23-49B6-9411-2F41DECBA706}" type="presOf" srcId="{AC4A3EBE-C7BF-4151-A9D1-48767A05898A}" destId="{B01E650F-A92F-4A74-8633-A28631F2FC4C}" srcOrd="0" destOrd="0" presId="urn:microsoft.com/office/officeart/2005/8/layout/chevron1"/>
    <dgm:cxn modelId="{42908EE4-FFF3-4012-B5EF-5D70FBFC0DDB}" type="presOf" srcId="{E3CA0CFF-A1A4-45DF-8409-431884AA7980}" destId="{24F00EA7-F151-4150-BB5B-B2710A2B31A2}" srcOrd="0" destOrd="0" presId="urn:microsoft.com/office/officeart/2005/8/layout/chevron1"/>
    <dgm:cxn modelId="{18FB6E94-DF03-46D6-AEB1-F88364AF4DA1}" srcId="{E3CA0CFF-A1A4-45DF-8409-431884AA7980}" destId="{800BE611-6B63-41B2-862E-7E1539511BD3}" srcOrd="2" destOrd="0" parTransId="{A06E82BE-FB5F-4753-A442-BD6F4EE916B5}" sibTransId="{EFE6099D-1BD8-4F7E-8599-9978DB354BF0}"/>
    <dgm:cxn modelId="{E51B51A9-80BE-4BAC-80C0-F8E0377D1BDF}" srcId="{E3CA0CFF-A1A4-45DF-8409-431884AA7980}" destId="{AC4A3EBE-C7BF-4151-A9D1-48767A05898A}" srcOrd="1" destOrd="0" parTransId="{9808A216-EBED-4C5A-9EBD-89A055215B77}" sibTransId="{BDF3F1C9-5933-40AB-9978-892CD5E15FF4}"/>
    <dgm:cxn modelId="{188D93A4-E27A-4DAA-B79A-0AAE1018EEB2}" type="presOf" srcId="{E498AC82-E42F-457B-80EB-891B8DE1A6ED}" destId="{D6F521B0-ED3C-4308-82EB-D0AE8C10DC46}" srcOrd="0" destOrd="0" presId="urn:microsoft.com/office/officeart/2005/8/layout/chevron1"/>
    <dgm:cxn modelId="{32D21655-10BC-4038-B1F2-E93BC7C011C6}" type="presOf" srcId="{800BE611-6B63-41B2-862E-7E1539511BD3}" destId="{6DF5B281-8F08-48CE-A6AF-01AF74F0F2A7}" srcOrd="0" destOrd="0" presId="urn:microsoft.com/office/officeart/2005/8/layout/chevron1"/>
    <dgm:cxn modelId="{F8873873-DDE2-496B-8E54-31C1AACC8A97}" srcId="{E3CA0CFF-A1A4-45DF-8409-431884AA7980}" destId="{E498AC82-E42F-457B-80EB-891B8DE1A6ED}" srcOrd="0" destOrd="0" parTransId="{A515AE85-A98C-4B6F-9908-8AD5B081150F}" sibTransId="{C81A6AE6-748B-4B2C-9BF0-1E6CBF270B98}"/>
    <dgm:cxn modelId="{4092D45F-F4F5-4B11-8EED-97B0A25ECC4A}" type="presParOf" srcId="{24F00EA7-F151-4150-BB5B-B2710A2B31A2}" destId="{D6F521B0-ED3C-4308-82EB-D0AE8C10DC46}" srcOrd="0" destOrd="0" presId="urn:microsoft.com/office/officeart/2005/8/layout/chevron1"/>
    <dgm:cxn modelId="{CA7652AA-6C51-4332-90D1-1FC51081AF1A}" type="presParOf" srcId="{24F00EA7-F151-4150-BB5B-B2710A2B31A2}" destId="{ED649790-5864-4ADD-9672-EFA859AAE5E3}" srcOrd="1" destOrd="0" presId="urn:microsoft.com/office/officeart/2005/8/layout/chevron1"/>
    <dgm:cxn modelId="{774C0783-DA77-42CA-9A4A-4146D8B140AA}" type="presParOf" srcId="{24F00EA7-F151-4150-BB5B-B2710A2B31A2}" destId="{B01E650F-A92F-4A74-8633-A28631F2FC4C}" srcOrd="2" destOrd="0" presId="urn:microsoft.com/office/officeart/2005/8/layout/chevron1"/>
    <dgm:cxn modelId="{2391D223-AA93-4E44-8B6A-147DB520A49C}" type="presParOf" srcId="{24F00EA7-F151-4150-BB5B-B2710A2B31A2}" destId="{37A25874-F617-44D3-9BE9-12D41B492D36}" srcOrd="3" destOrd="0" presId="urn:microsoft.com/office/officeart/2005/8/layout/chevron1"/>
    <dgm:cxn modelId="{31C27F8A-4FD0-4524-B663-3AE86A397065}" type="presParOf" srcId="{24F00EA7-F151-4150-BB5B-B2710A2B31A2}" destId="{6DF5B281-8F08-48CE-A6AF-01AF74F0F2A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F1251F6-AFD1-4B90-8730-CC83A67FA54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5959DD6C-ADF8-4EC4-AF00-96E2242A0E0C}">
      <dgm:prSet phldrT="[Text]"/>
      <dgm:spPr/>
      <dgm:t>
        <a:bodyPr/>
        <a:lstStyle/>
        <a:p>
          <a:r>
            <a:rPr lang="en-US" dirty="0" smtClean="0"/>
            <a:t>Conversion of the shapefile into the Geojson format</a:t>
          </a:r>
          <a:endParaRPr lang="en-US" dirty="0"/>
        </a:p>
      </dgm:t>
    </dgm:pt>
    <dgm:pt modelId="{704B8E72-3E96-46DD-B2F6-844CF1AA7E68}" type="parTrans" cxnId="{9B4D97F1-3ED2-4A85-A751-AA83DD2115C7}">
      <dgm:prSet/>
      <dgm:spPr/>
      <dgm:t>
        <a:bodyPr/>
        <a:lstStyle/>
        <a:p>
          <a:endParaRPr lang="en-US"/>
        </a:p>
      </dgm:t>
    </dgm:pt>
    <dgm:pt modelId="{5B4A607C-E786-4465-8D9B-0A04417D1D15}" type="sibTrans" cxnId="{9B4D97F1-3ED2-4A85-A751-AA83DD2115C7}">
      <dgm:prSet/>
      <dgm:spPr/>
      <dgm:t>
        <a:bodyPr/>
        <a:lstStyle/>
        <a:p>
          <a:endParaRPr lang="en-US"/>
        </a:p>
      </dgm:t>
    </dgm:pt>
    <dgm:pt modelId="{CB3B796C-A728-40B4-B614-AE9B8CA91106}">
      <dgm:prSet phldrT="[Text]"/>
      <dgm:spPr/>
      <dgm:t>
        <a:bodyPr/>
        <a:lstStyle/>
        <a:p>
          <a:r>
            <a:rPr lang="en-US" dirty="0" smtClean="0"/>
            <a:t>Assigning a variable to the GeoJson file.</a:t>
          </a:r>
          <a:endParaRPr lang="en-US" dirty="0"/>
        </a:p>
      </dgm:t>
    </dgm:pt>
    <dgm:pt modelId="{AB1EBD42-5328-4BEC-AA5F-5F78F119496C}" type="parTrans" cxnId="{94066E12-12D7-4A20-9B85-C3B9FFB52DF4}">
      <dgm:prSet/>
      <dgm:spPr/>
      <dgm:t>
        <a:bodyPr/>
        <a:lstStyle/>
        <a:p>
          <a:endParaRPr lang="en-US"/>
        </a:p>
      </dgm:t>
    </dgm:pt>
    <dgm:pt modelId="{66CE8882-4A6D-4487-A931-FCE76C51BD02}" type="sibTrans" cxnId="{94066E12-12D7-4A20-9B85-C3B9FFB52DF4}">
      <dgm:prSet/>
      <dgm:spPr/>
      <dgm:t>
        <a:bodyPr/>
        <a:lstStyle/>
        <a:p>
          <a:endParaRPr lang="en-US"/>
        </a:p>
      </dgm:t>
    </dgm:pt>
    <dgm:pt modelId="{C5E70DC7-E3FB-4E9B-9C31-5C465338625B}">
      <dgm:prSet phldrT="[Text]"/>
      <dgm:spPr/>
      <dgm:t>
        <a:bodyPr/>
        <a:lstStyle/>
        <a:p>
          <a:r>
            <a:rPr lang="en-US" dirty="0" smtClean="0"/>
            <a:t>Incorporating the variable into the webpage through JavaScript</a:t>
          </a:r>
          <a:endParaRPr lang="en-US" dirty="0"/>
        </a:p>
      </dgm:t>
    </dgm:pt>
    <dgm:pt modelId="{A57F1781-8BF8-4E6F-93CD-91DD66C676F7}" type="parTrans" cxnId="{7A6DEA18-CE37-4704-A415-1578A09CAE6B}">
      <dgm:prSet/>
      <dgm:spPr/>
      <dgm:t>
        <a:bodyPr/>
        <a:lstStyle/>
        <a:p>
          <a:endParaRPr lang="en-US"/>
        </a:p>
      </dgm:t>
    </dgm:pt>
    <dgm:pt modelId="{0FFDB6B3-3C29-4B80-BE42-09702571B6F5}" type="sibTrans" cxnId="{7A6DEA18-CE37-4704-A415-1578A09CAE6B}">
      <dgm:prSet/>
      <dgm:spPr/>
      <dgm:t>
        <a:bodyPr/>
        <a:lstStyle/>
        <a:p>
          <a:endParaRPr lang="en-US"/>
        </a:p>
      </dgm:t>
    </dgm:pt>
    <dgm:pt modelId="{8174D1B5-02D4-4733-9C45-B7A367287D89}" type="pres">
      <dgm:prSet presAssocID="{4F1251F6-AFD1-4B90-8730-CC83A67FA54C}" presName="Name0" presStyleCnt="0">
        <dgm:presLayoutVars>
          <dgm:dir/>
          <dgm:animLvl val="lvl"/>
          <dgm:resizeHandles val="exact"/>
        </dgm:presLayoutVars>
      </dgm:prSet>
      <dgm:spPr/>
    </dgm:pt>
    <dgm:pt modelId="{54BED313-22A4-4EDC-9813-F74CB39D4033}" type="pres">
      <dgm:prSet presAssocID="{5959DD6C-ADF8-4EC4-AF00-96E2242A0E0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3CEB93-2B3A-4E24-A2F5-6ED3D2AFD3BC}" type="pres">
      <dgm:prSet presAssocID="{5B4A607C-E786-4465-8D9B-0A04417D1D15}" presName="parTxOnlySpace" presStyleCnt="0"/>
      <dgm:spPr/>
    </dgm:pt>
    <dgm:pt modelId="{776A5150-4679-4B6C-AAC7-B571E8E80E10}" type="pres">
      <dgm:prSet presAssocID="{CB3B796C-A728-40B4-B614-AE9B8CA9110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6324E-8B04-4132-B214-BA41598E72B8}" type="pres">
      <dgm:prSet presAssocID="{66CE8882-4A6D-4487-A931-FCE76C51BD02}" presName="parTxOnlySpace" presStyleCnt="0"/>
      <dgm:spPr/>
    </dgm:pt>
    <dgm:pt modelId="{F2AB9499-294B-4087-B236-D691B838A5B0}" type="pres">
      <dgm:prSet presAssocID="{C5E70DC7-E3FB-4E9B-9C31-5C465338625B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15DDCB6-4787-4F0E-BA3C-936833CF99F6}" type="presOf" srcId="{CB3B796C-A728-40B4-B614-AE9B8CA91106}" destId="{776A5150-4679-4B6C-AAC7-B571E8E80E10}" srcOrd="0" destOrd="0" presId="urn:microsoft.com/office/officeart/2005/8/layout/chevron1"/>
    <dgm:cxn modelId="{F3127B2F-B069-4EBB-AF84-AD6C6D3EE82A}" type="presOf" srcId="{4F1251F6-AFD1-4B90-8730-CC83A67FA54C}" destId="{8174D1B5-02D4-4733-9C45-B7A367287D89}" srcOrd="0" destOrd="0" presId="urn:microsoft.com/office/officeart/2005/8/layout/chevron1"/>
    <dgm:cxn modelId="{9B4D97F1-3ED2-4A85-A751-AA83DD2115C7}" srcId="{4F1251F6-AFD1-4B90-8730-CC83A67FA54C}" destId="{5959DD6C-ADF8-4EC4-AF00-96E2242A0E0C}" srcOrd="0" destOrd="0" parTransId="{704B8E72-3E96-46DD-B2F6-844CF1AA7E68}" sibTransId="{5B4A607C-E786-4465-8D9B-0A04417D1D15}"/>
    <dgm:cxn modelId="{7A6DEA18-CE37-4704-A415-1578A09CAE6B}" srcId="{4F1251F6-AFD1-4B90-8730-CC83A67FA54C}" destId="{C5E70DC7-E3FB-4E9B-9C31-5C465338625B}" srcOrd="2" destOrd="0" parTransId="{A57F1781-8BF8-4E6F-93CD-91DD66C676F7}" sibTransId="{0FFDB6B3-3C29-4B80-BE42-09702571B6F5}"/>
    <dgm:cxn modelId="{62427E55-3837-446B-8DB0-678A794EC1D1}" type="presOf" srcId="{5959DD6C-ADF8-4EC4-AF00-96E2242A0E0C}" destId="{54BED313-22A4-4EDC-9813-F74CB39D4033}" srcOrd="0" destOrd="0" presId="urn:microsoft.com/office/officeart/2005/8/layout/chevron1"/>
    <dgm:cxn modelId="{CC9B8D33-299A-4AA0-B05C-EAB461E5AAFC}" type="presOf" srcId="{C5E70DC7-E3FB-4E9B-9C31-5C465338625B}" destId="{F2AB9499-294B-4087-B236-D691B838A5B0}" srcOrd="0" destOrd="0" presId="urn:microsoft.com/office/officeart/2005/8/layout/chevron1"/>
    <dgm:cxn modelId="{94066E12-12D7-4A20-9B85-C3B9FFB52DF4}" srcId="{4F1251F6-AFD1-4B90-8730-CC83A67FA54C}" destId="{CB3B796C-A728-40B4-B614-AE9B8CA91106}" srcOrd="1" destOrd="0" parTransId="{AB1EBD42-5328-4BEC-AA5F-5F78F119496C}" sibTransId="{66CE8882-4A6D-4487-A931-FCE76C51BD02}"/>
    <dgm:cxn modelId="{F736CB0A-D8FB-4977-94FE-71DC967647F8}" type="presParOf" srcId="{8174D1B5-02D4-4733-9C45-B7A367287D89}" destId="{54BED313-22A4-4EDC-9813-F74CB39D4033}" srcOrd="0" destOrd="0" presId="urn:microsoft.com/office/officeart/2005/8/layout/chevron1"/>
    <dgm:cxn modelId="{747296AB-82AC-4B9D-9D47-213A914878C2}" type="presParOf" srcId="{8174D1B5-02D4-4733-9C45-B7A367287D89}" destId="{0C3CEB93-2B3A-4E24-A2F5-6ED3D2AFD3BC}" srcOrd="1" destOrd="0" presId="urn:microsoft.com/office/officeart/2005/8/layout/chevron1"/>
    <dgm:cxn modelId="{F230F869-F2BC-4A5A-8598-E2631F19CB96}" type="presParOf" srcId="{8174D1B5-02D4-4733-9C45-B7A367287D89}" destId="{776A5150-4679-4B6C-AAC7-B571E8E80E10}" srcOrd="2" destOrd="0" presId="urn:microsoft.com/office/officeart/2005/8/layout/chevron1"/>
    <dgm:cxn modelId="{5414A876-A486-4AB1-B5F1-FBF255499C61}" type="presParOf" srcId="{8174D1B5-02D4-4733-9C45-B7A367287D89}" destId="{F1C6324E-8B04-4132-B214-BA41598E72B8}" srcOrd="3" destOrd="0" presId="urn:microsoft.com/office/officeart/2005/8/layout/chevron1"/>
    <dgm:cxn modelId="{83D37E08-CF2E-4A05-A3F7-2F150217C653}" type="presParOf" srcId="{8174D1B5-02D4-4733-9C45-B7A367287D89}" destId="{F2AB9499-294B-4087-B236-D691B838A5B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E3B216-F6E2-4A11-84F5-0CEDE9B795F9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B992F2-5081-4CE3-84EF-FCD24118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15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B992F2-5081-4CE3-84EF-FCD241183B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46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9D02F0A-7126-48F6-A27E-FB44CB91E971}" type="datetime1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80206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31460-0C65-4D67-A0B6-269C00B50C08}" type="datetime1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162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EE4E9-1A6F-49BB-A690-4AA23487C4DB}" type="datetime1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144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1E5D5-E2B9-4E63-A96C-EBECE94D9E9D}" type="datetime1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054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461F-B791-4CE5-9973-BC7EC7E82C33}" type="datetime1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20175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524E2-636E-43C8-A676-0B2D684FBE28}" type="datetime1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38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FE932-B164-4C16-952F-9DC518E74078}" type="datetime1">
              <a:rPr lang="en-US" smtClean="0"/>
              <a:t>8/24/2020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742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27B81-EF3A-4EAC-A73F-4AB1D09FB366}" type="datetime1">
              <a:rPr lang="en-US" smtClean="0"/>
              <a:t>8/24/2020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417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A9AB3-557F-4F69-8EC8-AC00705E83B7}" type="datetime1">
              <a:rPr lang="en-US" smtClean="0"/>
              <a:t>8/24/2020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64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069A5-6EC1-4627-8490-165070979210}" type="datetime1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45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7259F-7D21-4CC1-81B2-0BCDD33D07D3}" type="datetime1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662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C1A1BB1-E6FF-42DA-875A-E7656D47CAE6}" type="datetime1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smtClean="0"/>
              <a:t>Project Progress Presentation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6ADD3E3-0B98-4FB5-A3F3-E4703B8B907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3473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2137" y="2221801"/>
            <a:ext cx="116688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</a:t>
            </a: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GIS application for integration of socio-economic, biophysical and atmospheric variables: A case study of Punjab province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34770" y="477673"/>
            <a:ext cx="4694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Progress Presentation</a:t>
            </a:r>
            <a:endParaRPr 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66327" y="4700051"/>
            <a:ext cx="25384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by: Syed Mustafa Haider and Akram Ali Shah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Department: Space Science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 result for institute of space technolog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47" y="4558352"/>
            <a:ext cx="8379726" cy="2299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1705166" y="6457056"/>
            <a:ext cx="973667" cy="274320"/>
          </a:xfrm>
        </p:spPr>
        <p:txBody>
          <a:bodyPr/>
          <a:lstStyle/>
          <a:p>
            <a:fld id="{26ADD3E3-0B98-4FB5-A3F3-E4703B8B9074}" type="slidenum"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fld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2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Thematic Map creation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hematic map of the population of Punjab for the years 2010, 2015 and 2020 has been created and displayed on the webpage</a:t>
            </a:r>
          </a:p>
          <a:p>
            <a:r>
              <a:rPr lang="en-US" dirty="0" smtClean="0"/>
              <a:t>Initially the map was created on ArcMap software for reference.</a:t>
            </a:r>
          </a:p>
          <a:p>
            <a:r>
              <a:rPr lang="en-US" dirty="0" smtClean="0"/>
              <a:t>The </a:t>
            </a:r>
            <a:r>
              <a:rPr lang="en-US" dirty="0"/>
              <a:t>type of thematic map created to visualize the population over the years was the Choropleth</a:t>
            </a:r>
            <a:r>
              <a:rPr lang="en-US" dirty="0" smtClean="0"/>
              <a:t> </a:t>
            </a:r>
            <a:r>
              <a:rPr lang="en-US" dirty="0"/>
              <a:t>map.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87959" y="6492240"/>
            <a:ext cx="973667" cy="274320"/>
          </a:xfrm>
        </p:spPr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188683"/>
              </p:ext>
            </p:extLst>
          </p:nvPr>
        </p:nvGraphicFramePr>
        <p:xfrm>
          <a:off x="1185839" y="4455160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 of Thematic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Parameters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Choropleth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Population density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Dot proportion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LST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Dot density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Precipitation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Symbol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Air Quality</a:t>
                      </a:r>
                      <a:r>
                        <a:rPr lang="en-US" baseline="0" dirty="0" smtClean="0"/>
                        <a:t> parameter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2200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for creation of thematic map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5166" y="6484352"/>
            <a:ext cx="973667" cy="274320"/>
          </a:xfrm>
        </p:spPr>
        <p:txBody>
          <a:bodyPr/>
          <a:lstStyle/>
          <a:p>
            <a:r>
              <a:rPr lang="en-US" sz="1600" dirty="0" smtClean="0"/>
              <a:t>10</a:t>
            </a:r>
            <a:endParaRPr lang="en-US" sz="16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2378963"/>
              </p:ext>
            </p:extLst>
          </p:nvPr>
        </p:nvGraphicFramePr>
        <p:xfrm>
          <a:off x="0" y="1378424"/>
          <a:ext cx="11834191" cy="5105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026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creating the prototype webpage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819972" y="6583680"/>
            <a:ext cx="973667" cy="274320"/>
          </a:xfrm>
        </p:spPr>
        <p:txBody>
          <a:bodyPr/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786881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81981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Finalize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8238" y="661917"/>
            <a:ext cx="8494468" cy="4797188"/>
          </a:xfrm>
        </p:spPr>
      </p:pic>
    </p:spTree>
    <p:extLst>
      <p:ext uri="{BB962C8B-B14F-4D97-AF65-F5344CB8AC3E}">
        <p14:creationId xmlns:p14="http://schemas.microsoft.com/office/powerpoint/2010/main" val="368530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5166" y="6457452"/>
            <a:ext cx="973667" cy="274320"/>
          </a:xfrm>
        </p:spPr>
        <p:txBody>
          <a:bodyPr/>
          <a:lstStyle/>
          <a:p>
            <a:fld id="{26ADD3E3-0B98-4FB5-A3F3-E4703B8B9074}" type="slidenum"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AutoShape 2" descr="Image result for literature icon"/>
          <p:cNvSpPr>
            <a:spLocks noChangeAspect="1" noChangeArrowheads="1"/>
          </p:cNvSpPr>
          <p:nvPr/>
        </p:nvSpPr>
        <p:spPr bwMode="auto">
          <a:xfrm>
            <a:off x="2112702" y="1246114"/>
            <a:ext cx="928000" cy="92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AutoShape 6" descr="Image result for literatur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5" name="Group 84"/>
          <p:cNvGrpSpPr/>
          <p:nvPr/>
        </p:nvGrpSpPr>
        <p:grpSpPr>
          <a:xfrm>
            <a:off x="1932002" y="4134923"/>
            <a:ext cx="456061" cy="464025"/>
            <a:chOff x="2368730" y="4332350"/>
            <a:chExt cx="456061" cy="464025"/>
          </a:xfrm>
        </p:grpSpPr>
        <p:sp>
          <p:nvSpPr>
            <p:cNvPr id="7" name="Oval 6"/>
            <p:cNvSpPr/>
            <p:nvPr/>
          </p:nvSpPr>
          <p:spPr>
            <a:xfrm>
              <a:off x="2368730" y="4332350"/>
              <a:ext cx="456061" cy="464025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493549" y="4454347"/>
              <a:ext cx="206421" cy="220030"/>
            </a:xfrm>
            <a:prstGeom prst="ellipse">
              <a:avLst/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6" name="Straight Connector 15"/>
          <p:cNvCxnSpPr/>
          <p:nvPr/>
        </p:nvCxnSpPr>
        <p:spPr>
          <a:xfrm>
            <a:off x="2388063" y="4366935"/>
            <a:ext cx="122670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Group 85"/>
          <p:cNvGrpSpPr/>
          <p:nvPr/>
        </p:nvGrpSpPr>
        <p:grpSpPr>
          <a:xfrm>
            <a:off x="3614768" y="4134923"/>
            <a:ext cx="456061" cy="464025"/>
            <a:chOff x="4051496" y="4332350"/>
            <a:chExt cx="456061" cy="464025"/>
          </a:xfrm>
        </p:grpSpPr>
        <p:sp>
          <p:nvSpPr>
            <p:cNvPr id="41" name="Oval 40"/>
            <p:cNvSpPr/>
            <p:nvPr/>
          </p:nvSpPr>
          <p:spPr>
            <a:xfrm>
              <a:off x="4051496" y="4332350"/>
              <a:ext cx="456061" cy="464025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4176315" y="4454347"/>
              <a:ext cx="206421" cy="220030"/>
            </a:xfrm>
            <a:prstGeom prst="ellipse">
              <a:avLst/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3" name="Straight Connector 42"/>
          <p:cNvCxnSpPr/>
          <p:nvPr/>
        </p:nvCxnSpPr>
        <p:spPr>
          <a:xfrm>
            <a:off x="4070829" y="4366935"/>
            <a:ext cx="122670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5292469" y="4112526"/>
            <a:ext cx="456061" cy="464025"/>
            <a:chOff x="5729197" y="4309953"/>
            <a:chExt cx="456061" cy="464025"/>
          </a:xfrm>
        </p:grpSpPr>
        <p:sp>
          <p:nvSpPr>
            <p:cNvPr id="44" name="Oval 43"/>
            <p:cNvSpPr/>
            <p:nvPr/>
          </p:nvSpPr>
          <p:spPr>
            <a:xfrm>
              <a:off x="5729197" y="4309953"/>
              <a:ext cx="456061" cy="464025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854016" y="4431950"/>
              <a:ext cx="206421" cy="220030"/>
            </a:xfrm>
            <a:prstGeom prst="ellipse">
              <a:avLst/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6" name="Straight Connector 45"/>
          <p:cNvCxnSpPr/>
          <p:nvPr/>
        </p:nvCxnSpPr>
        <p:spPr>
          <a:xfrm flipV="1">
            <a:off x="5748530" y="4338030"/>
            <a:ext cx="1243095" cy="6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87"/>
          <p:cNvGrpSpPr/>
          <p:nvPr/>
        </p:nvGrpSpPr>
        <p:grpSpPr>
          <a:xfrm>
            <a:off x="6991627" y="4134923"/>
            <a:ext cx="456061" cy="464025"/>
            <a:chOff x="7428355" y="4332350"/>
            <a:chExt cx="456061" cy="464025"/>
          </a:xfrm>
        </p:grpSpPr>
        <p:sp>
          <p:nvSpPr>
            <p:cNvPr id="50" name="Oval 49"/>
            <p:cNvSpPr/>
            <p:nvPr/>
          </p:nvSpPr>
          <p:spPr>
            <a:xfrm>
              <a:off x="7428355" y="4332350"/>
              <a:ext cx="456061" cy="464025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7553174" y="4454347"/>
              <a:ext cx="206421" cy="220030"/>
            </a:xfrm>
            <a:prstGeom prst="ellipse">
              <a:avLst/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2" name="Straight Connector 51"/>
          <p:cNvCxnSpPr/>
          <p:nvPr/>
        </p:nvCxnSpPr>
        <p:spPr>
          <a:xfrm flipV="1">
            <a:off x="7447688" y="4360427"/>
            <a:ext cx="1243095" cy="650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Group 88"/>
          <p:cNvGrpSpPr/>
          <p:nvPr/>
        </p:nvGrpSpPr>
        <p:grpSpPr>
          <a:xfrm>
            <a:off x="8690785" y="4109392"/>
            <a:ext cx="456061" cy="464025"/>
            <a:chOff x="9127513" y="4306819"/>
            <a:chExt cx="456061" cy="464025"/>
          </a:xfrm>
        </p:grpSpPr>
        <p:sp>
          <p:nvSpPr>
            <p:cNvPr id="53" name="Oval 52"/>
            <p:cNvSpPr/>
            <p:nvPr/>
          </p:nvSpPr>
          <p:spPr>
            <a:xfrm>
              <a:off x="9127513" y="4306819"/>
              <a:ext cx="456061" cy="464025"/>
            </a:xfrm>
            <a:prstGeom prst="ellipse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9252332" y="4428816"/>
              <a:ext cx="206421" cy="220030"/>
            </a:xfrm>
            <a:prstGeom prst="ellipse">
              <a:avLst/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/>
          <p:cNvGrpSpPr/>
          <p:nvPr/>
        </p:nvGrpSpPr>
        <p:grpSpPr>
          <a:xfrm>
            <a:off x="3049213" y="2199648"/>
            <a:ext cx="1587167" cy="1609857"/>
            <a:chOff x="3485941" y="2371544"/>
            <a:chExt cx="1587167" cy="1609857"/>
          </a:xfrm>
        </p:grpSpPr>
        <p:grpSp>
          <p:nvGrpSpPr>
            <p:cNvPr id="92" name="Group 91"/>
            <p:cNvGrpSpPr/>
            <p:nvPr/>
          </p:nvGrpSpPr>
          <p:grpSpPr>
            <a:xfrm>
              <a:off x="3485941" y="2371544"/>
              <a:ext cx="1587167" cy="1609857"/>
              <a:chOff x="3485941" y="2371544"/>
              <a:chExt cx="1587167" cy="1609857"/>
            </a:xfrm>
          </p:grpSpPr>
          <p:sp>
            <p:nvSpPr>
              <p:cNvPr id="58" name="Teardrop 57"/>
              <p:cNvSpPr/>
              <p:nvPr/>
            </p:nvSpPr>
            <p:spPr>
              <a:xfrm rot="8083990">
                <a:off x="3474596" y="2382889"/>
                <a:ext cx="1609857" cy="1587167"/>
              </a:xfrm>
              <a:prstGeom prst="teardrop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3812974" y="2719272"/>
                <a:ext cx="960813" cy="9144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5576" y="2846963"/>
              <a:ext cx="616409" cy="659018"/>
            </a:xfrm>
            <a:prstGeom prst="rect">
              <a:avLst/>
            </a:prstGeom>
          </p:spPr>
        </p:pic>
      </p:grpSp>
      <p:grpSp>
        <p:nvGrpSpPr>
          <p:cNvPr id="98" name="Group 97"/>
          <p:cNvGrpSpPr/>
          <p:nvPr/>
        </p:nvGrpSpPr>
        <p:grpSpPr>
          <a:xfrm>
            <a:off x="4742890" y="2183243"/>
            <a:ext cx="1587167" cy="1609857"/>
            <a:chOff x="5179618" y="2380670"/>
            <a:chExt cx="1587167" cy="1609857"/>
          </a:xfrm>
        </p:grpSpPr>
        <p:grpSp>
          <p:nvGrpSpPr>
            <p:cNvPr id="93" name="Group 92"/>
            <p:cNvGrpSpPr/>
            <p:nvPr/>
          </p:nvGrpSpPr>
          <p:grpSpPr>
            <a:xfrm>
              <a:off x="5179618" y="2380670"/>
              <a:ext cx="1587167" cy="1609857"/>
              <a:chOff x="5179618" y="2380670"/>
              <a:chExt cx="1587167" cy="1609857"/>
            </a:xfrm>
          </p:grpSpPr>
          <p:sp>
            <p:nvSpPr>
              <p:cNvPr id="60" name="Teardrop 59"/>
              <p:cNvSpPr/>
              <p:nvPr/>
            </p:nvSpPr>
            <p:spPr>
              <a:xfrm rot="8083990">
                <a:off x="5168273" y="2392015"/>
                <a:ext cx="1609857" cy="1587167"/>
              </a:xfrm>
              <a:prstGeom prst="teardrop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5476819" y="2765380"/>
                <a:ext cx="960813" cy="9144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78345" y="2949171"/>
              <a:ext cx="584701" cy="576939"/>
            </a:xfrm>
            <a:prstGeom prst="rect">
              <a:avLst/>
            </a:prstGeom>
          </p:spPr>
        </p:pic>
      </p:grpSp>
      <p:grpSp>
        <p:nvGrpSpPr>
          <p:cNvPr id="97" name="Group 96"/>
          <p:cNvGrpSpPr/>
          <p:nvPr/>
        </p:nvGrpSpPr>
        <p:grpSpPr>
          <a:xfrm>
            <a:off x="6442463" y="2199649"/>
            <a:ext cx="1587167" cy="1609857"/>
            <a:chOff x="6879191" y="2397076"/>
            <a:chExt cx="1587167" cy="1609857"/>
          </a:xfrm>
        </p:grpSpPr>
        <p:grpSp>
          <p:nvGrpSpPr>
            <p:cNvPr id="94" name="Group 93"/>
            <p:cNvGrpSpPr/>
            <p:nvPr/>
          </p:nvGrpSpPr>
          <p:grpSpPr>
            <a:xfrm>
              <a:off x="6879191" y="2397076"/>
              <a:ext cx="1587167" cy="1609857"/>
              <a:chOff x="6879191" y="2397076"/>
              <a:chExt cx="1587167" cy="1609857"/>
            </a:xfrm>
          </p:grpSpPr>
          <p:sp>
            <p:nvSpPr>
              <p:cNvPr id="61" name="Teardrop 60"/>
              <p:cNvSpPr/>
              <p:nvPr/>
            </p:nvSpPr>
            <p:spPr>
              <a:xfrm rot="8083990">
                <a:off x="6867846" y="2408421"/>
                <a:ext cx="1609857" cy="1587167"/>
              </a:xfrm>
              <a:prstGeom prst="teardrop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7212024" y="2793524"/>
                <a:ext cx="960813" cy="9144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1378" y="2942044"/>
              <a:ext cx="622642" cy="649713"/>
            </a:xfrm>
            <a:prstGeom prst="rect">
              <a:avLst/>
            </a:prstGeom>
          </p:spPr>
        </p:pic>
      </p:grpSp>
      <p:grpSp>
        <p:nvGrpSpPr>
          <p:cNvPr id="96" name="Group 95"/>
          <p:cNvGrpSpPr/>
          <p:nvPr/>
        </p:nvGrpSpPr>
        <p:grpSpPr>
          <a:xfrm>
            <a:off x="8125232" y="2174118"/>
            <a:ext cx="1587167" cy="1609857"/>
            <a:chOff x="8561960" y="2371545"/>
            <a:chExt cx="1587167" cy="1609857"/>
          </a:xfrm>
        </p:grpSpPr>
        <p:grpSp>
          <p:nvGrpSpPr>
            <p:cNvPr id="95" name="Group 94"/>
            <p:cNvGrpSpPr/>
            <p:nvPr/>
          </p:nvGrpSpPr>
          <p:grpSpPr>
            <a:xfrm>
              <a:off x="8561960" y="2371545"/>
              <a:ext cx="1587167" cy="1609857"/>
              <a:chOff x="8561960" y="2371545"/>
              <a:chExt cx="1587167" cy="1609857"/>
            </a:xfrm>
          </p:grpSpPr>
          <p:sp>
            <p:nvSpPr>
              <p:cNvPr id="62" name="Teardrop 61"/>
              <p:cNvSpPr/>
              <p:nvPr/>
            </p:nvSpPr>
            <p:spPr>
              <a:xfrm rot="8083990">
                <a:off x="8550615" y="2382890"/>
                <a:ext cx="1609857" cy="1587167"/>
              </a:xfrm>
              <a:prstGeom prst="teardrop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8884187" y="2809701"/>
                <a:ext cx="960813" cy="9144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5554" y="2953099"/>
              <a:ext cx="569085" cy="569085"/>
            </a:xfrm>
            <a:prstGeom prst="rect">
              <a:avLst/>
            </a:prstGeom>
          </p:spPr>
        </p:pic>
      </p:grpSp>
      <p:grpSp>
        <p:nvGrpSpPr>
          <p:cNvPr id="112" name="Group 111"/>
          <p:cNvGrpSpPr/>
          <p:nvPr/>
        </p:nvGrpSpPr>
        <p:grpSpPr>
          <a:xfrm>
            <a:off x="1371898" y="2174117"/>
            <a:ext cx="1587167" cy="1609857"/>
            <a:chOff x="1841772" y="2380669"/>
            <a:chExt cx="1587167" cy="1609857"/>
          </a:xfrm>
        </p:grpSpPr>
        <p:grpSp>
          <p:nvGrpSpPr>
            <p:cNvPr id="108" name="Group 107"/>
            <p:cNvGrpSpPr/>
            <p:nvPr/>
          </p:nvGrpSpPr>
          <p:grpSpPr>
            <a:xfrm>
              <a:off x="1841772" y="2380669"/>
              <a:ext cx="1587167" cy="1609857"/>
              <a:chOff x="1803172" y="2380669"/>
              <a:chExt cx="1587167" cy="1609857"/>
            </a:xfrm>
          </p:grpSpPr>
          <p:sp>
            <p:nvSpPr>
              <p:cNvPr id="109" name="Teardrop 108"/>
              <p:cNvSpPr/>
              <p:nvPr/>
            </p:nvSpPr>
            <p:spPr>
              <a:xfrm rot="8083990">
                <a:off x="1791827" y="2392014"/>
                <a:ext cx="1609857" cy="1587167"/>
              </a:xfrm>
              <a:prstGeom prst="teardrop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2102493" y="2744804"/>
                <a:ext cx="960813" cy="914400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11" name="Picture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4704" y="2899626"/>
              <a:ext cx="613590" cy="613590"/>
            </a:xfrm>
            <a:prstGeom prst="rect">
              <a:avLst/>
            </a:prstGeom>
          </p:spPr>
        </p:pic>
      </p:grpSp>
      <p:sp>
        <p:nvSpPr>
          <p:cNvPr id="118" name="TextBox 117"/>
          <p:cNvSpPr txBox="1"/>
          <p:nvPr/>
        </p:nvSpPr>
        <p:spPr>
          <a:xfrm>
            <a:off x="1475289" y="5155936"/>
            <a:ext cx="1369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Literature review</a:t>
            </a:r>
            <a:endParaRPr lang="en-US" dirty="0"/>
          </a:p>
        </p:txBody>
      </p:sp>
      <p:sp>
        <p:nvSpPr>
          <p:cNvPr id="119" name="TextBox 118"/>
          <p:cNvSpPr txBox="1"/>
          <p:nvPr/>
        </p:nvSpPr>
        <p:spPr>
          <a:xfrm>
            <a:off x="4654264" y="5141450"/>
            <a:ext cx="1732466" cy="1047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of data/Creation of thematic maps 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3158054" y="5169237"/>
            <a:ext cx="1369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 Collection</a:t>
            </a:r>
            <a:endParaRPr lang="en-US" dirty="0"/>
          </a:p>
        </p:txBody>
      </p:sp>
      <p:sp>
        <p:nvSpPr>
          <p:cNvPr id="121" name="TextBox 120"/>
          <p:cNvSpPr txBox="1"/>
          <p:nvPr/>
        </p:nvSpPr>
        <p:spPr>
          <a:xfrm>
            <a:off x="6386730" y="5147047"/>
            <a:ext cx="1732466" cy="102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portal designing and development 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8155792" y="5118133"/>
            <a:ext cx="1732466" cy="38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 year report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1844830" y="4772118"/>
            <a:ext cx="1076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Ongoing</a:t>
            </a:r>
            <a:endParaRPr lang="en-US" dirty="0"/>
          </a:p>
        </p:txBody>
      </p:sp>
      <p:sp>
        <p:nvSpPr>
          <p:cNvPr id="124" name="TextBox 123"/>
          <p:cNvSpPr txBox="1"/>
          <p:nvPr/>
        </p:nvSpPr>
        <p:spPr>
          <a:xfrm>
            <a:off x="8612328" y="4772118"/>
            <a:ext cx="1653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r>
              <a:rPr lang="en-US" dirty="0" smtClean="0"/>
              <a:t> </a:t>
            </a:r>
            <a:r>
              <a:rPr lang="en-US" dirty="0"/>
              <a:t>months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5234592" y="4779142"/>
            <a:ext cx="15193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 </a:t>
            </a:r>
            <a:r>
              <a:rPr lang="en-US" dirty="0"/>
              <a:t>months</a:t>
            </a:r>
          </a:p>
          <a:p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6860497" y="4762941"/>
            <a:ext cx="1412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 </a:t>
            </a:r>
            <a:r>
              <a:rPr lang="en-US" dirty="0"/>
              <a:t>months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515769" y="4776760"/>
            <a:ext cx="1351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 months</a:t>
            </a:r>
            <a:endParaRPr lang="en-US" dirty="0"/>
          </a:p>
        </p:txBody>
      </p:sp>
      <p:sp>
        <p:nvSpPr>
          <p:cNvPr id="129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timeline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880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500"/>
                            </p:stCondLst>
                            <p:childTnLst>
                              <p:par>
                                <p:cTn id="8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500"/>
                            </p:stCondLst>
                            <p:childTnLst>
                              <p:par>
                                <p:cTn id="1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Utilization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Geospatial Portal can be utilized as a decision support system in case of decisions regarding bio-physical ,socio-economic factors of Punjab.</a:t>
            </a:r>
          </a:p>
          <a:p>
            <a:r>
              <a:rPr lang="en-US" dirty="0" smtClean="0"/>
              <a:t>Environmental organizations can make use of this geospatial portal in order to create methods for controlling pollution and managing population, etc.</a:t>
            </a:r>
          </a:p>
          <a:p>
            <a:r>
              <a:rPr lang="en-US" dirty="0" smtClean="0"/>
              <a:t>For the sake of research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18333" y="6470704"/>
            <a:ext cx="973667" cy="274320"/>
          </a:xfrm>
        </p:spPr>
        <p:txBody>
          <a:bodyPr/>
          <a:lstStyle/>
          <a:p>
            <a:fld id="{26ADD3E3-0B98-4FB5-A3F3-E4703B8B9074}" type="slidenum"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81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7" y="2084832"/>
            <a:ext cx="9720073" cy="4023360"/>
          </a:xfrm>
        </p:spPr>
        <p:txBody>
          <a:bodyPr>
            <a:normAutofit fontScale="85000" lnSpcReduction="2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Recalling of the project essentials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Summary of the project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rogress as of now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Literature review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Data collection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Methodology for data collection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Thematic map creation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Methodology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creation of thematic map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Prototype webpage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Project timeline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Utilization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5166" y="6458721"/>
            <a:ext cx="973667" cy="274320"/>
          </a:xfrm>
        </p:spPr>
        <p:txBody>
          <a:bodyPr/>
          <a:lstStyle/>
          <a:p>
            <a:fld id="{26ADD3E3-0B98-4FB5-A3F3-E4703B8B9074}" type="slidenum"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09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Recalling of the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essentials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092" y="2084832"/>
            <a:ext cx="11536908" cy="402336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 aim of this project was to develop a </a:t>
            </a:r>
            <a:r>
              <a:rPr 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geospatial web application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facilitation of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data analysis and presentation.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 study area chosen for this project was the province Punjab, Pakistan.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 data to be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isualized on our webpage consisted of the following selected Parameters i.e.   </a:t>
            </a:r>
            <a:r>
              <a:rPr 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 Surface Temperature (LST),  Population, Precipitation and Air </a:t>
            </a:r>
            <a:r>
              <a:rPr lang="en-US" sz="2400" b="1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Quality Parameter</a:t>
            </a:r>
            <a:endParaRPr lang="en-US" sz="2400" b="1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 final webpage would be responsive and dynamic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5166" y="6470704"/>
            <a:ext cx="973667" cy="274320"/>
          </a:xfrm>
        </p:spPr>
        <p:txBody>
          <a:bodyPr/>
          <a:lstStyle/>
          <a:p>
            <a:fld id="{26ADD3E3-0B98-4FB5-A3F3-E4703B8B9074}" type="slidenum"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81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1308548"/>
            <a:ext cx="8966033" cy="424718"/>
          </a:xfrm>
        </p:spPr>
        <p:txBody>
          <a:bodyPr>
            <a:normAutofit fontScale="90000"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of the Project Progress as of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now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0043497"/>
              </p:ext>
            </p:extLst>
          </p:nvPr>
        </p:nvGraphicFramePr>
        <p:xfrm>
          <a:off x="0" y="0"/>
          <a:ext cx="12192001" cy="68580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56597"/>
                <a:gridCol w="2456597"/>
                <a:gridCol w="7278807"/>
              </a:tblGrid>
              <a:tr h="8518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Milestone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Deliverable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Current progress.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</a:tr>
              <a:tr h="131009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Literature Review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Summary of the work done in relevant field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baseline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journal</a:t>
                      </a:r>
                      <a:r>
                        <a:rPr lang="en-US" sz="2000" baseline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articles and</a:t>
                      </a: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 Research papers were studied in </a:t>
                      </a: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order to incorporate and update </a:t>
                      </a: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their features into </a:t>
                      </a: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our project.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</a:tr>
              <a:tr h="134275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Collection 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Collection of Satellite Data Products 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</a:t>
                      </a: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regarding LST and </a:t>
                      </a: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Population</a:t>
                      </a:r>
                      <a:r>
                        <a:rPr lang="en-US" sz="2000" baseline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has been collected.</a:t>
                      </a:r>
                      <a:endParaRPr lang="en-US" sz="2000" dirty="0" smtClean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marR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data regarding the other 2 parameters is being </a:t>
                      </a: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collected.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</a:tr>
              <a:tr h="14731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Analysis of data/Creation of thematic maps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Thematic maps and graphs(if required)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</a:t>
                      </a:r>
                      <a:r>
                        <a:rPr lang="en-US" sz="2000" baseline="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Choropleth</a:t>
                      </a:r>
                      <a:r>
                        <a:rPr lang="en-US" sz="2000" baseline="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map of Population Density of Punjab has been created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</a:tr>
              <a:tr h="9490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 portal designing and development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Geospatial web portal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Prototype </a:t>
                      </a: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along with various other sample </a:t>
                      </a: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webpages have been created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</a:tr>
              <a:tr h="93111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Writing thesis and research paper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Final</a:t>
                      </a:r>
                      <a:r>
                        <a:rPr lang="en-US" sz="2000" baseline="0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year project report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7424" marR="27424" marT="0" marB="0"/>
                </a:tc>
                <a:tc>
                  <a:txBody>
                    <a:bodyPr/>
                    <a:lstStyle/>
                    <a:p>
                      <a:pPr marL="342900" marR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Work</a:t>
                      </a:r>
                      <a:r>
                        <a:rPr lang="en-US" sz="2000" baseline="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has been documented in separate word documents.</a:t>
                      </a:r>
                      <a:endParaRPr lang="en-US" sz="2000" baseline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2000" baseline="0" dirty="0" smtClean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 official report document as of now.</a:t>
                      </a:r>
                    </a:p>
                  </a:txBody>
                  <a:tcPr marL="27424" marR="27424" marT="0" marB="0"/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914369" y="6472369"/>
            <a:ext cx="973667" cy="274320"/>
          </a:xfrm>
        </p:spPr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1255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 Review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8111006"/>
              </p:ext>
            </p:extLst>
          </p:nvPr>
        </p:nvGraphicFramePr>
        <p:xfrm>
          <a:off x="84405" y="-5627"/>
          <a:ext cx="12107594" cy="754402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2169"/>
                <a:gridCol w="1837387"/>
                <a:gridCol w="1614153"/>
                <a:gridCol w="2404054"/>
                <a:gridCol w="1665669"/>
                <a:gridCol w="1991930"/>
                <a:gridCol w="1322232"/>
              </a:tblGrid>
              <a:tr h="266608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D. S. Rathore, D. Chalisgaonkar, R. P. Pandey, T. Ahmad, and Y. Singh, “A Web GIS Application for Dams and Drought in India,” J. Indian Soc. Remote Sens., vol. 38, no. 4, pp. 670–673, 2010, doi: 10.1007/s12524-010-0054-2.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K. Observatory, C. Istanbul, T. Land, F. Command, and C. E. Faculty, “Developing a Web-Based Gis Application for Earthquake Information,” Civ. Eng., pp. 1–4, 2002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I. Machdar, T. Zulfikar, R. S. Oktari, H. Fahlevi, and W. Irawati, “Assessment of post-tsunami disaster recovery of Banda Aceh city of Indonesia as window of opportunities for sustainable development Assessment of post-tsunami disaster recovery of Banda Aceh city of Indonesia as window of opportunities for sustainable dev,” pp. 0–11, 2004, doi: 10.1088/1755-1315/56/1/0120.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A. Noor Anna, Rudiyanto, and V. Nahdhiyatul Fikriyah, “Environmental pollution monitoring using a Web-based GIS in Surakarta,” IOP Conf. Ser. Earth Environ. Sci., vol. 314, no. 1, 2019, doi: 10.1088/1755-1315/314/1/012066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>
                          <a:tab pos="3705225" algn="l"/>
                        </a:tabLst>
                        <a:defRPr/>
                      </a:pPr>
                      <a:r>
                        <a:rPr lang="en-US" sz="12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L. Van Trung and D. M. Tam, “Web GIS Solution for Monitoring the Forest-Cover in the Mekong Delta, Vietnam,” J. Geogr. Inf. Syst., vol. 10, no. 05, pp. 491–502, 2018, doi: 10.4236/jgis.2018.105026</a:t>
                      </a:r>
                      <a:endParaRPr lang="en-US" sz="1200" dirty="0" smtClean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>
                          <a:tab pos="3705225" algn="l"/>
                        </a:tabLst>
                        <a:defRPr/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Web GIS application for integration of socio-economic, biophysical and atmospheric variables: A case study of Punjab province</a:t>
                      </a:r>
                      <a:endParaRPr lang="en-US" sz="1200" b="1" dirty="0" smtClean="0">
                        <a:solidFill>
                          <a:schemeClr val="bg1"/>
                        </a:solidFill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endParaRPr lang="en-US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  <a:tr h="7266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downloading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>
                          <a:tab pos="3705225" algn="l"/>
                        </a:tabLst>
                        <a:defRPr/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 smtClean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  <a:tr h="4443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Dynamic maps and webpage.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  <a:tr h="6665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Graphical representations of data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  <a:tr h="27925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Database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>
                          <a:tab pos="3705225" algn="l"/>
                        </a:tabLst>
                        <a:defRPr/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 smtClean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>
                          <a:tab pos="3705225" algn="l"/>
                        </a:tabLst>
                        <a:defRPr/>
                      </a:pPr>
                      <a:endParaRPr lang="en-US" sz="1600" dirty="0" smtClean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  <a:tr h="42892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User provided data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  <a:tr h="4443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Real-time Spatial data analysis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  <a:tr h="4443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Map navigation menu(map </a:t>
                      </a:r>
                      <a:r>
                        <a:rPr lang="en-US" sz="13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tools)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  <a:tr h="4443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Temporal data analysis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  <a:tr h="29623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Thematic maps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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3705225" algn="l"/>
                        </a:tabLs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Wingdings 2" panose="05020102010507070707" pitchFamily="18" charset="2"/>
                        </a:rPr>
                        <a:t>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9869" marR="29869" marT="0" marB="0"/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5166" y="6445074"/>
            <a:ext cx="973667" cy="274320"/>
          </a:xfrm>
        </p:spPr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265151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853" y="2266088"/>
            <a:ext cx="11382233" cy="4023360"/>
          </a:xfrm>
        </p:spPr>
        <p:txBody>
          <a:bodyPr>
            <a:normAutofit/>
          </a:bodyPr>
          <a:lstStyle/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 data of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Population density and Land Surface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has been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collected successfully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of Air quality index and precipitation is being collected.</a:t>
            </a:r>
          </a:p>
          <a:p>
            <a:pPr lvl="1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NASA AppEEARS-USGS was used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collect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LST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Population data 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0936" lvl="1" indent="-457200">
              <a:buFont typeface="+mj-lt"/>
              <a:buAutoNum type="arabicPeriod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Population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60704" lvl="3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Gridded Population of the World (GPW)</a:t>
            </a:r>
          </a:p>
          <a:p>
            <a:pPr marL="1060704" lvl="3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Time Range: 2010,2015,2020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</a:t>
            </a:r>
          </a:p>
          <a:p>
            <a:pPr marL="1060704" lvl="3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16 days MODIS data for June and December</a:t>
            </a:r>
          </a:p>
          <a:p>
            <a:pPr marL="1060704" lvl="3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Time Range: 2010-2019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05166" y="6513271"/>
            <a:ext cx="973667" cy="274320"/>
          </a:xfrm>
        </p:spPr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61831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for data collection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932765"/>
              </p:ext>
            </p:extLst>
          </p:nvPr>
        </p:nvGraphicFramePr>
        <p:xfrm>
          <a:off x="0" y="2313296"/>
          <a:ext cx="12191999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05165" y="6509893"/>
            <a:ext cx="973667" cy="274320"/>
          </a:xfrm>
        </p:spPr>
        <p:txBody>
          <a:bodyPr/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771239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3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8</a:t>
            </a:fld>
            <a:endParaRPr lang="en-US"/>
          </a:p>
        </p:txBody>
      </p:sp>
      <p:pic>
        <p:nvPicPr>
          <p:cNvPr id="12" name="Picture 1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3" y="1152552"/>
            <a:ext cx="4954134" cy="55924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605" y="1131257"/>
            <a:ext cx="6301834" cy="5689654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>
            <a:off x="4967787" y="3311899"/>
            <a:ext cx="651668" cy="6641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8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ADD3E3-0B98-4FB5-A3F3-E4703B8B9074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791" y="1880105"/>
            <a:ext cx="5104921" cy="43536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52" y="1869744"/>
            <a:ext cx="5222543" cy="4363996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5513695" y="3558254"/>
            <a:ext cx="996287" cy="4934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5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5717</TotalTime>
  <Words>972</Words>
  <Application>Microsoft Office PowerPoint</Application>
  <PresentationFormat>Widescreen</PresentationFormat>
  <Paragraphs>184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Courier New</vt:lpstr>
      <vt:lpstr>Times New Roman</vt:lpstr>
      <vt:lpstr>Tw Cen MT</vt:lpstr>
      <vt:lpstr>Tw Cen MT Condensed</vt:lpstr>
      <vt:lpstr>Wingdings 2</vt:lpstr>
      <vt:lpstr>Wingdings 3</vt:lpstr>
      <vt:lpstr>Integral</vt:lpstr>
      <vt:lpstr>PowerPoint Presentation</vt:lpstr>
      <vt:lpstr>Content</vt:lpstr>
      <vt:lpstr>Recalling of the project essentials </vt:lpstr>
      <vt:lpstr>Summary of the Project Progress as of now  </vt:lpstr>
      <vt:lpstr>Literature Review</vt:lpstr>
      <vt:lpstr>Data collection</vt:lpstr>
      <vt:lpstr>Methodology for data collection</vt:lpstr>
      <vt:lpstr> Methodology </vt:lpstr>
      <vt:lpstr>PowerPoint Presentation</vt:lpstr>
      <vt:lpstr>Thematic Map creation </vt:lpstr>
      <vt:lpstr>Methodology for creation of thematic map </vt:lpstr>
      <vt:lpstr>Methodology for creating the prototype webpage</vt:lpstr>
      <vt:lpstr>PowerPoint Presentation</vt:lpstr>
      <vt:lpstr>Project timeline</vt:lpstr>
      <vt:lpstr>Utilization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COLLECTION</dc:title>
  <dc:creator>akram ali shah</dc:creator>
  <cp:lastModifiedBy>Mustafa bokhari</cp:lastModifiedBy>
  <cp:revision>80</cp:revision>
  <dcterms:created xsi:type="dcterms:W3CDTF">2020-02-15T17:30:46Z</dcterms:created>
  <dcterms:modified xsi:type="dcterms:W3CDTF">2020-08-25T10:09:43Z</dcterms:modified>
</cp:coreProperties>
</file>

<file path=docProps/thumbnail.jpeg>
</file>